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669088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65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>
        <p:scale>
          <a:sx n="79" d="100"/>
          <a:sy n="79" d="100"/>
        </p:scale>
        <p:origin x="-3900" y="45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150" y="0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8C615FC-31AF-4EC0-ADF9-03FF60239C65}" type="datetimeFigureOut">
              <a:rPr lang="fr-FR"/>
              <a:pPr>
                <a:defRPr/>
              </a:pPr>
              <a:t>24/01/2017</a:t>
            </a:fld>
            <a:endParaRPr lang="fr-FR"/>
          </a:p>
        </p:txBody>
      </p:sp>
      <p:sp>
        <p:nvSpPr>
          <p:cNvPr id="1536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150" y="9431814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CC8EAF0-19E0-4BD7-A4D0-B4498D277D1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514330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D8D5703-9B37-4A62-BD4C-DC381A312B9E}" type="datetimeFigureOut">
              <a:rPr lang="fr-BE"/>
              <a:pPr>
                <a:defRPr/>
              </a:pPr>
              <a:t>24/01/2017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46288" y="744538"/>
            <a:ext cx="25765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BE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BE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5EA1B0-7100-4CA4-A5D2-C58AACAEA3FD}" type="slidenum">
              <a:rPr lang="fr-BE" altLang="fr-FR"/>
              <a:pPr>
                <a:defRPr/>
              </a:pPr>
              <a:t>‹N°›</a:t>
            </a:fld>
            <a:endParaRPr lang="fr-BE" altLang="fr-FR"/>
          </a:p>
        </p:txBody>
      </p:sp>
    </p:spTree>
    <p:extLst>
      <p:ext uri="{BB962C8B-B14F-4D97-AF65-F5344CB8AC3E}">
        <p14:creationId xmlns:p14="http://schemas.microsoft.com/office/powerpoint/2010/main" val="428117662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BE" altLang="fr-FR" dirty="0"/>
          </a:p>
        </p:txBody>
      </p:sp>
    </p:spTree>
    <p:extLst>
      <p:ext uri="{BB962C8B-B14F-4D97-AF65-F5344CB8AC3E}">
        <p14:creationId xmlns:p14="http://schemas.microsoft.com/office/powerpoint/2010/main" val="291699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D684C-7DA7-491F-B584-4BCADD2B7D5E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026F3-7CDD-491B-A208-645DDBF434C6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77562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6AAAB-429B-4059-B85B-37677EA66B50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590C2-B718-4CFB-BEBA-E3AF6058DD8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262483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3D36F-893D-4F21-86E2-0CF2EC14F3EE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9C454-FB61-4078-921B-D3CDDA6C1E2E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1476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CBEA8-FA93-446F-986D-A2C9A4409579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7A4C8-E533-4A42-957F-884E94411146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80711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A9338-A67C-4469-AF7D-F625AB04A428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C65E9-5233-464D-9C26-6599B6281897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77381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A535E-20D3-463A-9A43-1C11C5DCC8E2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6B617-B859-40D9-9CC0-7910759CAD0B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42339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41C65-B82C-4FF7-879F-E406ABB956BF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0AD30-0D7F-4142-8511-B9643CC7333A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24465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13169-5AB7-41FF-84E3-C497A586D88E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F77A-5B65-4541-ADDA-31F283B9BD33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11862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5050C-B02D-40C8-A079-F69C8C426354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4FDE9-64B9-49A2-9789-84FE23FAE97F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04938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47FEB-AC75-4B42-9661-C9ACC6A5292F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F8922-D038-4746-BF48-9C9FB886D019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05856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32F52-7B18-4821-AA7C-071D19D9F3B1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8BEB8-BB8D-46CF-9096-F2ACF24DAD02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08544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  <a:endParaRPr lang="en-US" altLang="fr-FR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  <a:endParaRPr lang="en-US" alt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DB54A-9A3A-4226-9F6B-00DADF72A850}" type="datetimeFigureOut">
              <a:rPr lang="en-US"/>
              <a:pPr>
                <a:defRPr/>
              </a:pPr>
              <a:t>1/24/2017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A391F72-AF4F-44B2-9540-3B1DD4AC984C}" type="slidenum">
              <a:rPr lang="en-US" altLang="fr-FR"/>
              <a:pPr>
                <a:defRPr/>
              </a:pPr>
              <a:t>‹N°›</a:t>
            </a:fld>
            <a:endParaRPr lang="en-US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988840" y="9645650"/>
            <a:ext cx="4648200" cy="260350"/>
          </a:xfrm>
        </p:spPr>
        <p:txBody>
          <a:bodyPr/>
          <a:lstStyle/>
          <a:p>
            <a:pPr>
              <a:defRPr/>
            </a:pPr>
            <a:endParaRPr lang="fr-BE" sz="900" dirty="0"/>
          </a:p>
          <a:p>
            <a:pPr>
              <a:defRPr/>
            </a:pPr>
            <a:r>
              <a:rPr lang="fr-BE" sz="900" dirty="0"/>
              <a:t>Avec le soutien de la Fédération Wallonie-Bruxelles    </a:t>
            </a:r>
          </a:p>
          <a:p>
            <a:pPr>
              <a:defRPr/>
            </a:pPr>
            <a:endParaRPr lang="en-US" sz="900" dirty="0"/>
          </a:p>
        </p:txBody>
      </p:sp>
      <p:pic>
        <p:nvPicPr>
          <p:cNvPr id="4099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513" y="9566275"/>
            <a:ext cx="242887" cy="1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 bwMode="auto">
          <a:xfrm>
            <a:off x="0" y="196850"/>
            <a:ext cx="1828800" cy="9709150"/>
          </a:xfrm>
          <a:prstGeom prst="rect">
            <a:avLst/>
          </a:prstGeom>
          <a:solidFill>
            <a:srgbClr val="E765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fr-FR" sz="1200" b="1">
                <a:solidFill>
                  <a:schemeClr val="tx1"/>
                </a:solidFill>
                <a:latin typeface="Arial" charset="0"/>
              </a:rPr>
              <a:t/>
            </a:r>
            <a:br>
              <a:rPr lang="fr-FR" sz="1200" b="1">
                <a:solidFill>
                  <a:schemeClr val="tx1"/>
                </a:solidFill>
                <a:latin typeface="Arial" charset="0"/>
              </a:rPr>
            </a:br>
            <a:endParaRPr lang="fr-FR" sz="1200" b="1">
              <a:solidFill>
                <a:schemeClr val="tx1"/>
              </a:solidFill>
              <a:latin typeface="Arial" charset="0"/>
            </a:endParaRPr>
          </a:p>
          <a:p>
            <a:pPr algn="ctr" eaLnBrk="1" hangingPunct="1">
              <a:defRPr/>
            </a:pPr>
            <a:endParaRPr lang="fr-BE" sz="10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828800" y="609600"/>
            <a:ext cx="4800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385D8A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2053" name="TextBox 12"/>
          <p:cNvSpPr txBox="1">
            <a:spLocks noChangeArrowheads="1"/>
          </p:cNvSpPr>
          <p:nvPr/>
        </p:nvSpPr>
        <p:spPr bwMode="auto">
          <a:xfrm>
            <a:off x="1844824" y="200473"/>
            <a:ext cx="5036628" cy="10110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44500" eaLnBrk="1" hangingPunct="1">
              <a:defRPr/>
            </a:pPr>
            <a:r>
              <a:rPr lang="fr-FR" sz="13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L’Association </a:t>
            </a:r>
            <a:r>
              <a:rPr lang="fr-BE" sz="13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 Parents </a:t>
            </a:r>
            <a:r>
              <a:rPr lang="fr-FR" sz="13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du </a:t>
            </a:r>
            <a:r>
              <a:rPr lang="fr-FR" sz="13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Collège St-Louis  </a:t>
            </a:r>
            <a:r>
              <a:rPr lang="fr-FR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en collaboration avec l’</a:t>
            </a:r>
            <a:r>
              <a:rPr lang="fr-FR" sz="13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UFAPEC</a:t>
            </a:r>
            <a:r>
              <a:rPr lang="fr-FR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444500" eaLnBrk="1" hangingPunct="1">
              <a:defRPr/>
            </a:pPr>
            <a:r>
              <a:rPr lang="fr-FR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invitent les parents, les enseignants et tous les acteurs scolaires à une conférence-débat :</a:t>
            </a:r>
            <a:endParaRPr lang="fr-BE" sz="13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eaLnBrk="1" hangingPunct="1">
              <a:defRPr/>
            </a:pPr>
            <a:endParaRPr lang="fr-BE" sz="1400" b="1" dirty="0" smtClean="0"/>
          </a:p>
          <a:p>
            <a:pPr eaLnBrk="1" hangingPunct="1">
              <a:defRPr/>
            </a:pPr>
            <a:endParaRPr lang="fr-BE" sz="1400" b="1" dirty="0" smtClean="0"/>
          </a:p>
          <a:p>
            <a:pPr eaLnBrk="1" hangingPunct="1">
              <a:defRPr/>
            </a:pPr>
            <a:endParaRPr lang="fr-BE" sz="2400" b="1" dirty="0" smtClean="0"/>
          </a:p>
          <a:p>
            <a:pPr eaLnBrk="1" hangingPunct="1">
              <a:defRPr/>
            </a:pPr>
            <a:endParaRPr lang="fr-BE" sz="2400" b="1" dirty="0" smtClean="0"/>
          </a:p>
          <a:p>
            <a:pPr eaLnBrk="1" hangingPunct="1">
              <a:defRPr/>
            </a:pPr>
            <a:endParaRPr lang="fr-BE" sz="2400" b="1" dirty="0" smtClean="0"/>
          </a:p>
          <a:p>
            <a:pPr eaLnBrk="1" hangingPunct="1">
              <a:defRPr/>
            </a:pPr>
            <a:endParaRPr lang="fr-BE" sz="2400" b="1" dirty="0" smtClean="0"/>
          </a:p>
          <a:p>
            <a:pPr eaLnBrk="1" hangingPunct="1">
              <a:defRPr/>
            </a:pPr>
            <a:endParaRPr lang="fr-BE" sz="2400" b="1" dirty="0" smtClean="0"/>
          </a:p>
          <a:p>
            <a:pPr eaLnBrk="1" hangingPunct="1">
              <a:defRPr/>
            </a:pPr>
            <a:endParaRPr lang="fr-BE" sz="2400" b="1" dirty="0" smtClean="0"/>
          </a:p>
          <a:p>
            <a:pPr eaLnBrk="1" hangingPunct="1">
              <a:defRPr/>
            </a:pPr>
            <a:endParaRPr lang="fr-BE" sz="2400" b="1" dirty="0" smtClean="0"/>
          </a:p>
          <a:p>
            <a:pPr marL="444500" algn="ctr" eaLnBrk="1" hangingPunct="1">
              <a:defRPr/>
            </a:pPr>
            <a:endParaRPr lang="fr-BE" sz="1400" b="1" dirty="0" smtClean="0">
              <a:latin typeface="+mj-lt"/>
            </a:endParaRPr>
          </a:p>
          <a:p>
            <a:pPr marL="444500" algn="ctr" eaLnBrk="1" hangingPunct="1">
              <a:defRPr/>
            </a:pPr>
            <a:endParaRPr lang="fr-BE" sz="3600" b="1" i="1" dirty="0" smtClean="0">
              <a:latin typeface="+mj-lt"/>
            </a:endParaRPr>
          </a:p>
          <a:p>
            <a:pPr marL="444500" eaLnBrk="1" hangingPunct="1">
              <a:defRPr/>
            </a:pPr>
            <a:r>
              <a:rPr lang="fr-BE" sz="3600" b="1" i="1" dirty="0" smtClean="0">
                <a:latin typeface="+mj-lt"/>
              </a:rPr>
              <a:t>Harcèlement à l'école :              </a:t>
            </a:r>
            <a:r>
              <a:rPr lang="fr-BE" sz="3600" b="1" i="1" dirty="0" smtClean="0">
                <a:solidFill>
                  <a:schemeClr val="bg1"/>
                </a:solidFill>
                <a:latin typeface="+mj-lt"/>
              </a:rPr>
              <a:t>,</a:t>
            </a:r>
            <a:r>
              <a:rPr lang="fr-BE" sz="3600" b="1" i="1" dirty="0" smtClean="0">
                <a:latin typeface="+mj-lt"/>
              </a:rPr>
              <a:t>balises pour l'action</a:t>
            </a:r>
            <a:endParaRPr lang="fr-FR" sz="3600" b="1" i="1" dirty="0" smtClean="0">
              <a:latin typeface="+mj-lt"/>
            </a:endParaRPr>
          </a:p>
          <a:p>
            <a:pPr marL="444500" indent="-444500" eaLnBrk="1" hangingPunct="1">
              <a:defRPr/>
            </a:pPr>
            <a:r>
              <a:rPr lang="fr-FR" dirty="0" smtClean="0">
                <a:latin typeface="Calibri" pitchFamily="34" charset="0"/>
              </a:rPr>
              <a:t> </a:t>
            </a:r>
            <a:endParaRPr lang="fr-FR" sz="800" dirty="0" smtClean="0">
              <a:latin typeface="Calibri" pitchFamily="34" charset="0"/>
            </a:endParaRPr>
          </a:p>
          <a:p>
            <a:pPr marL="444500" indent="-444500" algn="ctr" eaLnBrk="1" hangingPunct="1">
              <a:defRPr/>
            </a:pPr>
            <a:r>
              <a:rPr lang="fr-FR" dirty="0" smtClean="0">
                <a:latin typeface="Calibri" pitchFamily="34" charset="0"/>
              </a:rPr>
              <a:t>Avec</a:t>
            </a:r>
            <a:r>
              <a:rPr lang="fr-FR" b="1" dirty="0" smtClean="0">
                <a:latin typeface="Calibri" pitchFamily="34" charset="0"/>
              </a:rPr>
              <a:t> Benoit </a:t>
            </a:r>
            <a:r>
              <a:rPr lang="fr-FR" b="1" dirty="0" err="1" smtClean="0">
                <a:latin typeface="Calibri" pitchFamily="34" charset="0"/>
              </a:rPr>
              <a:t>Galand</a:t>
            </a:r>
            <a:r>
              <a:rPr lang="fr-FR" b="1" dirty="0" smtClean="0">
                <a:latin typeface="Calibri" pitchFamily="34" charset="0"/>
              </a:rPr>
              <a:t>,</a:t>
            </a:r>
          </a:p>
          <a:p>
            <a:pPr marL="444500" indent="-444500" algn="ctr" eaLnBrk="1" hangingPunct="1">
              <a:defRPr/>
            </a:pPr>
            <a:r>
              <a:rPr lang="fr-FR" b="1" dirty="0" smtClean="0">
                <a:latin typeface="Calibri" pitchFamily="34" charset="0"/>
              </a:rPr>
              <a:t>le service de médiation scolaire de la FWB, </a:t>
            </a:r>
          </a:p>
          <a:p>
            <a:pPr marL="444500" indent="-444500" algn="ctr" eaLnBrk="1" hangingPunct="1">
              <a:defRPr/>
            </a:pPr>
            <a:r>
              <a:rPr lang="fr-FR" b="1" dirty="0" smtClean="0">
                <a:latin typeface="Calibri" pitchFamily="34" charset="0"/>
              </a:rPr>
              <a:t>l’équipe éducative du Collège Saint-Louis</a:t>
            </a:r>
          </a:p>
          <a:p>
            <a:pPr marL="444500" indent="-444500" algn="ctr" eaLnBrk="1" hangingPunct="1">
              <a:defRPr/>
            </a:pPr>
            <a:r>
              <a:rPr lang="fr-FR" b="1" dirty="0" smtClean="0">
                <a:latin typeface="Calibri" pitchFamily="34" charset="0"/>
              </a:rPr>
              <a:t>et le PMS libre d’Aywaille</a:t>
            </a:r>
            <a:r>
              <a:rPr lang="fr-FR" sz="1200" dirty="0" smtClean="0"/>
              <a:t>.</a:t>
            </a:r>
          </a:p>
          <a:p>
            <a:pPr marL="444500" indent="-444500" algn="ctr" eaLnBrk="1" hangingPunct="1">
              <a:defRPr/>
            </a:pPr>
            <a:endParaRPr lang="fr-BE" sz="1600" b="1" dirty="0" smtClean="0">
              <a:latin typeface="Calibri" pitchFamily="34" charset="0"/>
            </a:endParaRPr>
          </a:p>
          <a:p>
            <a:pPr marL="444500" indent="-444500" algn="ctr" eaLnBrk="1" hangingPunct="1">
              <a:defRPr/>
            </a:pPr>
            <a:r>
              <a:rPr lang="fr-FR" sz="3200" b="1" dirty="0" smtClean="0">
                <a:latin typeface="+mn-lt"/>
              </a:rPr>
              <a:t>Jeudi 16 février 2017 </a:t>
            </a:r>
          </a:p>
          <a:p>
            <a:pPr marL="444500" indent="-444500" algn="ctr" eaLnBrk="1" hangingPunct="1">
              <a:defRPr/>
            </a:pPr>
            <a:r>
              <a:rPr lang="fr-FR" sz="3200" b="1" dirty="0" smtClean="0">
                <a:latin typeface="+mn-lt"/>
              </a:rPr>
              <a:t>19h30</a:t>
            </a:r>
          </a:p>
          <a:p>
            <a:pPr marL="444500" indent="-444500" algn="ctr" eaLnBrk="1" hangingPunct="1">
              <a:defRPr/>
            </a:pPr>
            <a:r>
              <a:rPr lang="fr-BE" sz="1600" b="1" dirty="0" smtClean="0">
                <a:latin typeface="+mn-lt"/>
                <a:cs typeface="Arial" charset="0"/>
              </a:rPr>
              <a:t>Collège Saint-Louis</a:t>
            </a:r>
          </a:p>
          <a:p>
            <a:pPr marL="444500" indent="-444500" algn="ctr" eaLnBrk="1" hangingPunct="1">
              <a:defRPr/>
            </a:pPr>
            <a:r>
              <a:rPr lang="fr-BE" sz="1400" b="1" dirty="0" smtClean="0">
                <a:cs typeface="Arial" pitchFamily="34" charset="0"/>
              </a:rPr>
              <a:t> rue Villette 28 à 4020 Liège</a:t>
            </a:r>
            <a:endParaRPr lang="fr-BE" sz="1600" dirty="0" smtClean="0">
              <a:latin typeface="+mn-lt"/>
            </a:endParaRPr>
          </a:p>
          <a:p>
            <a:pPr marL="444500" lvl="0" indent="-444500" eaLnBrk="1" hangingPunct="1">
              <a:defRPr/>
            </a:pPr>
            <a:r>
              <a:rPr lang="fr-BE" sz="1600" dirty="0" smtClean="0">
                <a:latin typeface="+mn-lt"/>
              </a:rPr>
              <a:t>			     </a:t>
            </a:r>
            <a:r>
              <a:rPr lang="fr-BE" sz="1100" dirty="0" smtClean="0">
                <a:latin typeface="Calibri"/>
              </a:rPr>
              <a:t>PAF : libre </a:t>
            </a:r>
          </a:p>
          <a:p>
            <a:pPr marL="444500" lvl="0" indent="-444500" algn="ctr" eaLnBrk="1" hangingPunct="1">
              <a:defRPr/>
            </a:pPr>
            <a:r>
              <a:rPr lang="fr-BE" sz="1100" dirty="0" smtClean="0">
                <a:latin typeface="Calibri"/>
              </a:rPr>
              <a:t>Inscription souhaitée : dominique.houssonloge@ufapec.be</a:t>
            </a:r>
            <a:endParaRPr lang="en-US" sz="1400" dirty="0" smtClean="0">
              <a:latin typeface="Calibri" pitchFamily="34" charset="0"/>
            </a:endParaRPr>
          </a:p>
          <a:p>
            <a:pPr marL="444500" indent="-444500" eaLnBrk="1" hangingPunct="1">
              <a:defRPr/>
            </a:pPr>
            <a:r>
              <a:rPr lang="fr-BE" sz="1600" dirty="0" smtClean="0">
                <a:latin typeface="+mn-lt"/>
              </a:rPr>
              <a:t>            </a:t>
            </a:r>
            <a:endParaRPr lang="fr-BE" sz="1600" dirty="0">
              <a:latin typeface="+mn-lt"/>
            </a:endParaRPr>
          </a:p>
          <a:p>
            <a:pPr marL="444500" indent="-444500" algn="ctr" eaLnBrk="1" hangingPunct="1">
              <a:defRPr/>
            </a:pPr>
            <a:endParaRPr lang="fr-FR" sz="1200" b="1" dirty="0">
              <a:latin typeface="Calibri" pitchFamily="34" charset="0"/>
            </a:endParaRPr>
          </a:p>
          <a:p>
            <a:pPr marL="444500" indent="-444500" algn="ctr" eaLnBrk="1" hangingPunct="1">
              <a:defRPr/>
            </a:pPr>
            <a:endParaRPr lang="fr-FR" sz="1200" b="1" dirty="0">
              <a:latin typeface="Calibri" pitchFamily="34" charset="0"/>
            </a:endParaRPr>
          </a:p>
        </p:txBody>
      </p:sp>
      <p:sp>
        <p:nvSpPr>
          <p:cNvPr id="4103" name="Text Box 18"/>
          <p:cNvSpPr txBox="1">
            <a:spLocks noChangeArrowheads="1"/>
          </p:cNvSpPr>
          <p:nvPr/>
        </p:nvSpPr>
        <p:spPr bwMode="auto">
          <a:xfrm>
            <a:off x="533400" y="26670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fr-FR" altLang="fr-FR" sz="1800">
              <a:latin typeface="Arial" panose="020B06040202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924" y="4953001"/>
            <a:ext cx="1785007" cy="4952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eaLnBrk="1" hangingPunct="1">
              <a:buFont typeface="Wingdings" pitchFamily="2" charset="2"/>
              <a:buChar char="Ø"/>
              <a:defRPr/>
            </a:pPr>
            <a:r>
              <a:rPr lang="fr-BE" sz="1000" b="1" dirty="0" smtClean="0">
                <a:latin typeface="Arial" charset="0"/>
              </a:rPr>
              <a:t>Benoit </a:t>
            </a:r>
            <a:r>
              <a:rPr lang="fr-BE" sz="1000" b="1" dirty="0">
                <a:latin typeface="Arial" charset="0"/>
              </a:rPr>
              <a:t>Galand, </a:t>
            </a:r>
            <a:r>
              <a:rPr lang="fr-BE" sz="1000" dirty="0">
                <a:latin typeface="Arial" charset="0"/>
              </a:rPr>
              <a:t> professeur et chercheur en sciences de l’éducation à </a:t>
            </a:r>
            <a:r>
              <a:rPr lang="fr-BE" sz="1000" dirty="0" smtClean="0">
                <a:latin typeface="Arial" charset="0"/>
              </a:rPr>
              <a:t>l’UCL</a:t>
            </a: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endParaRPr lang="fr-BE" sz="1000" dirty="0">
              <a:latin typeface="Arial" charset="0"/>
            </a:endParaRP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r>
              <a:rPr lang="fr-BE" sz="1000" b="1" dirty="0">
                <a:latin typeface="Arial" charset="0"/>
              </a:rPr>
              <a:t>Médiateurs scolaires, </a:t>
            </a:r>
            <a:r>
              <a:rPr lang="fr-BE" sz="1000" b="1" dirty="0" smtClean="0">
                <a:latin typeface="Arial" charset="0"/>
              </a:rPr>
              <a:t>de la Communauté française : </a:t>
            </a:r>
            <a:r>
              <a:rPr lang="fr-BE" sz="1000" dirty="0" smtClean="0">
                <a:latin typeface="Arial" charset="0"/>
              </a:rPr>
              <a:t>Stéphane </a:t>
            </a:r>
            <a:r>
              <a:rPr lang="fr-BE" sz="1000" dirty="0" err="1">
                <a:latin typeface="Arial" charset="0"/>
              </a:rPr>
              <a:t>Vogeleer</a:t>
            </a:r>
            <a:r>
              <a:rPr lang="fr-BE" sz="1000" dirty="0">
                <a:latin typeface="Arial" charset="0"/>
              </a:rPr>
              <a:t> et Astrid </a:t>
            </a:r>
            <a:r>
              <a:rPr lang="fr-BE" sz="1000" dirty="0" smtClean="0">
                <a:latin typeface="Arial" charset="0"/>
              </a:rPr>
              <a:t>Callens</a:t>
            </a: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endParaRPr lang="fr-BE" sz="1000" dirty="0">
              <a:latin typeface="Arial" charset="0"/>
            </a:endParaRP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r>
              <a:rPr lang="fr-BE" sz="1000" b="1" dirty="0" smtClean="0">
                <a:latin typeface="Arial" charset="0"/>
              </a:rPr>
              <a:t>L’équipe </a:t>
            </a:r>
            <a:r>
              <a:rPr lang="fr-BE" sz="1000" b="1" dirty="0">
                <a:latin typeface="Arial" charset="0"/>
              </a:rPr>
              <a:t>éducative du Collège St </a:t>
            </a:r>
            <a:r>
              <a:rPr lang="fr-BE" sz="1000" b="1" dirty="0" smtClean="0">
                <a:latin typeface="Arial" charset="0"/>
              </a:rPr>
              <a:t>Louis : </a:t>
            </a:r>
            <a:r>
              <a:rPr lang="fr-BE" sz="1000" dirty="0" smtClean="0">
                <a:latin typeface="Arial" charset="0"/>
              </a:rPr>
              <a:t>Mr </a:t>
            </a:r>
            <a:r>
              <a:rPr lang="fr-BE" sz="1000" dirty="0" err="1" smtClean="0">
                <a:latin typeface="Arial" charset="0"/>
              </a:rPr>
              <a:t>Delhaxhe</a:t>
            </a:r>
            <a:endParaRPr lang="fr-BE" sz="1000" dirty="0" smtClean="0">
              <a:latin typeface="Arial" charset="0"/>
            </a:endParaRP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endParaRPr lang="fr-BE" sz="1000" b="1" dirty="0">
              <a:latin typeface="Arial" charset="0"/>
            </a:endParaRP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r>
              <a:rPr lang="fr-BE" sz="1000" b="1" smtClean="0">
                <a:latin typeface="Arial" charset="0"/>
              </a:rPr>
              <a:t>Le </a:t>
            </a:r>
            <a:r>
              <a:rPr lang="fr-BE" sz="1000" b="1">
                <a:latin typeface="Arial" charset="0"/>
              </a:rPr>
              <a:t>T</a:t>
            </a:r>
            <a:r>
              <a:rPr lang="fr-BE" sz="1000" b="1" smtClean="0">
                <a:latin typeface="Arial" charset="0"/>
              </a:rPr>
              <a:t>PMS </a:t>
            </a:r>
            <a:r>
              <a:rPr lang="fr-BE" sz="1000" b="1" dirty="0" smtClean="0">
                <a:latin typeface="Arial" charset="0"/>
              </a:rPr>
              <a:t>: </a:t>
            </a:r>
            <a:r>
              <a:rPr lang="fr-BE" sz="1000" dirty="0" smtClean="0">
                <a:latin typeface="Arial" charset="0"/>
              </a:rPr>
              <a:t>Stéphane Van </a:t>
            </a:r>
            <a:r>
              <a:rPr lang="fr-BE" sz="1000" dirty="0" err="1" smtClean="0">
                <a:latin typeface="Arial" charset="0"/>
              </a:rPr>
              <a:t>Parijs</a:t>
            </a:r>
            <a:endParaRPr lang="fr-BE" sz="1000" dirty="0" smtClean="0">
              <a:latin typeface="Arial" charset="0"/>
            </a:endParaRP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endParaRPr lang="fr-BE" sz="1000" dirty="0">
              <a:latin typeface="Arial" charset="0"/>
            </a:endParaRP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r>
              <a:rPr lang="fr-BE" sz="1000" dirty="0" smtClean="0">
                <a:latin typeface="Arial" charset="0"/>
              </a:rPr>
              <a:t>Dans </a:t>
            </a:r>
            <a:r>
              <a:rPr lang="fr-BE" sz="1000" dirty="0">
                <a:latin typeface="Arial" charset="0"/>
              </a:rPr>
              <a:t>le cadre du </a:t>
            </a:r>
            <a:r>
              <a:rPr lang="fr-BE" sz="1000" b="1" dirty="0" smtClean="0">
                <a:latin typeface="Arial" charset="0"/>
              </a:rPr>
              <a:t>Réseau </a:t>
            </a:r>
            <a:r>
              <a:rPr lang="fr-BE" sz="1000" b="1" dirty="0">
                <a:latin typeface="Arial" charset="0"/>
              </a:rPr>
              <a:t>Prévention </a:t>
            </a:r>
            <a:r>
              <a:rPr lang="fr-BE" sz="1000" b="1" dirty="0" smtClean="0">
                <a:latin typeface="Arial" charset="0"/>
              </a:rPr>
              <a:t>Harcèlement</a:t>
            </a:r>
            <a:r>
              <a:rPr lang="fr-BE" sz="1000" dirty="0" smtClean="0">
                <a:latin typeface="Arial" charset="0"/>
              </a:rPr>
              <a:t> </a:t>
            </a:r>
            <a:r>
              <a:rPr lang="fr-BE" sz="1000" dirty="0">
                <a:latin typeface="Arial" charset="0"/>
              </a:rPr>
              <a:t>qui vise à favoriser les échanges entre intervenants de différents </a:t>
            </a:r>
            <a:r>
              <a:rPr lang="fr-BE" sz="1000" dirty="0" smtClean="0">
                <a:latin typeface="Arial" charset="0"/>
              </a:rPr>
              <a:t>secteurs</a:t>
            </a: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endParaRPr lang="fr-BE" sz="1000" dirty="0">
              <a:latin typeface="Arial" charset="0"/>
            </a:endParaRP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r>
              <a:rPr lang="fr-BE" sz="1000" dirty="0" smtClean="0">
                <a:latin typeface="Arial" charset="0"/>
              </a:rPr>
              <a:t>Objectif : permettre </a:t>
            </a:r>
            <a:r>
              <a:rPr lang="fr-BE" sz="1000" dirty="0">
                <a:latin typeface="Arial" charset="0"/>
              </a:rPr>
              <a:t>aux </a:t>
            </a:r>
            <a:r>
              <a:rPr lang="fr-BE" sz="1000" dirty="0" smtClean="0">
                <a:latin typeface="Arial" charset="0"/>
              </a:rPr>
              <a:t>acteurs </a:t>
            </a:r>
            <a:r>
              <a:rPr lang="fr-BE" sz="1000" dirty="0">
                <a:latin typeface="Arial" charset="0"/>
              </a:rPr>
              <a:t>scolaires de débattre </a:t>
            </a:r>
            <a:r>
              <a:rPr lang="fr-BE" sz="1000" dirty="0" smtClean="0">
                <a:latin typeface="Arial" charset="0"/>
              </a:rPr>
              <a:t>avec </a:t>
            </a:r>
            <a:r>
              <a:rPr lang="fr-BE" sz="1000" dirty="0">
                <a:latin typeface="Arial" charset="0"/>
              </a:rPr>
              <a:t>des intervenants </a:t>
            </a:r>
            <a:r>
              <a:rPr lang="fr-BE" sz="1000" dirty="0" smtClean="0">
                <a:latin typeface="Arial" charset="0"/>
              </a:rPr>
              <a:t>locaux</a:t>
            </a:r>
            <a:endParaRPr lang="fr-BE" sz="1000" dirty="0">
              <a:latin typeface="Arial" charset="0"/>
            </a:endParaRPr>
          </a:p>
          <a:p>
            <a:pPr marL="285750" indent="-285750" eaLnBrk="1" hangingPunct="1">
              <a:buFont typeface="Wingdings" pitchFamily="2" charset="2"/>
              <a:buChar char="Ø"/>
              <a:defRPr/>
            </a:pPr>
            <a:endParaRPr lang="fr-BE" sz="950" dirty="0">
              <a:latin typeface="Arial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541549" y="7302548"/>
            <a:ext cx="292388" cy="2588078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 eaLnBrk="1" hangingPunct="1">
              <a:defRPr/>
            </a:pPr>
            <a:r>
              <a:rPr lang="fr-BE" sz="700" dirty="0">
                <a:latin typeface="Arial" charset="0"/>
              </a:rPr>
              <a:t>Editeur responsable : Carine Doutreloux</a:t>
            </a:r>
          </a:p>
        </p:txBody>
      </p:sp>
      <p:pic>
        <p:nvPicPr>
          <p:cNvPr id="4107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32" y="2288704"/>
            <a:ext cx="1589123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" t="9085" r="-97" b="27582"/>
          <a:stretch/>
        </p:blipFill>
        <p:spPr>
          <a:xfrm>
            <a:off x="2395720" y="1551856"/>
            <a:ext cx="3666759" cy="3096344"/>
          </a:xfrm>
          <a:prstGeom prst="rect">
            <a:avLst/>
          </a:prstGeom>
        </p:spPr>
      </p:pic>
      <p:pic>
        <p:nvPicPr>
          <p:cNvPr id="1026" name="Picture 2" descr="C:\Users\SCHARTZ\Pictures\StLouisCouleu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128464"/>
            <a:ext cx="2204864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C06 Affiche conférence</Template>
  <TotalTime>727</TotalTime>
  <Words>115</Words>
  <Application>Microsoft Office PowerPoint</Application>
  <PresentationFormat>Format A4 (210 x 297 mm)</PresentationFormat>
  <Paragraphs>42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Dominique Houssonloge</dc:creator>
  <cp:lastModifiedBy>Dominique Houssonloge</cp:lastModifiedBy>
  <cp:revision>32</cp:revision>
  <cp:lastPrinted>2017-01-23T13:36:05Z</cp:lastPrinted>
  <dcterms:created xsi:type="dcterms:W3CDTF">2017-01-13T11:34:46Z</dcterms:created>
  <dcterms:modified xsi:type="dcterms:W3CDTF">2017-01-24T09:22:54Z</dcterms:modified>
</cp:coreProperties>
</file>